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8" autoAdjust="0"/>
    <p:restoredTop sz="90734" autoAdjust="0"/>
  </p:normalViewPr>
  <p:slideViewPr>
    <p:cSldViewPr>
      <p:cViewPr>
        <p:scale>
          <a:sx n="75" d="100"/>
          <a:sy n="75" d="100"/>
        </p:scale>
        <p:origin x="-59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6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uk-UA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16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uk-UA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16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uk-UA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16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C604A03-52AC-47EC-B772-E5E3822D5A38}" type="slidenum">
              <a:rPr lang="uk-UA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451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6480" cy="45248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Допомога сім’ям у горі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Втрата –</a:t>
            </a:r>
            <a:r>
              <a:rPr lang="uk-UA" baseline="0" dirty="0" smtClean="0"/>
              <a:t> Біль</a:t>
            </a:r>
          </a:p>
          <a:p>
            <a:r>
              <a:rPr lang="uk-UA" baseline="0" dirty="0" smtClean="0"/>
              <a:t>Шок</a:t>
            </a:r>
          </a:p>
          <a:p>
            <a:r>
              <a:rPr lang="uk-UA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Заціпеніння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uk-UA" sz="1200" b="0" i="0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заклякність</a:t>
            </a:r>
            <a:r>
              <a:rPr lang="uk-UA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uk-UA" noProof="0" dirty="0" smtClean="0"/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+mn-ea"/>
              </a:rPr>
              <a:t>Заперечення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+mn-ea"/>
              </a:rPr>
              <a:t>Емоційні</a:t>
            </a:r>
            <a:r>
              <a:rPr lang="uk-UA" sz="1400" b="0" strike="noStrike" spc="-1" baseline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+mn-ea"/>
              </a:rPr>
              <a:t> вибухи</a:t>
            </a:r>
          </a:p>
          <a:p>
            <a:pPr marL="144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Tx/>
              <a:buFont typeface="Arial"/>
              <a:buNone/>
              <a:tabLst/>
              <a:defRPr/>
            </a:pPr>
            <a:r>
              <a:rPr lang="uk-UA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+mn-ea"/>
              </a:rPr>
              <a:t>Гнів</a:t>
            </a:r>
          </a:p>
          <a:p>
            <a:pPr marL="144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Tx/>
              <a:buFont typeface="Arial"/>
              <a:buNone/>
              <a:tabLst/>
              <a:defRPr/>
            </a:pPr>
            <a:r>
              <a:rPr lang="uk-UA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Страх</a:t>
            </a:r>
            <a:endParaRPr lang="uk-UA" sz="1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endParaRP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+mn-ea"/>
              </a:rPr>
              <a:t>Пошук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Дезорганізація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uk-U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безлад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Паніка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Почуття</a:t>
            </a: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 провини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Самотність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Ізольованість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Депресія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Труднощі «повернення»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Нові стосунки 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Нові сили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Новий спосіб життя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Надія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Прийняття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Допомога іншим</a:t>
            </a:r>
          </a:p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sz="1200" b="0" i="0" strike="noStrike" kern="1200" spc="-1" baseline="0" dirty="0" smtClean="0">
                <a:solidFill>
                  <a:schemeClr val="tx1"/>
                </a:solidFill>
                <a:effectLst/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</a:rPr>
              <a:t>Пристосування до втрати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C604A03-52AC-47EC-B772-E5E3822D5A38}" type="slidenum">
              <a:rPr lang="uk-UA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969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07E8CE0-0FEF-4EFF-8DF0-D01E71344A54}" type="slidenum">
              <a:rPr lang="uk-UA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12</a:t>
            </a:fld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C604A03-52AC-47EC-B772-E5E3822D5A38}" type="slidenum">
              <a:rPr lang="uk-UA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17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277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447200" y="381168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72368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44720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1446840" y="3519360"/>
            <a:ext cx="538920" cy="42984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1446840" y="3519360"/>
            <a:ext cx="538920" cy="429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449360" y="804960"/>
            <a:ext cx="9604080" cy="4905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44720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72368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47200" y="381168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447200" y="381168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72368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44720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Рисунок 77"/>
          <p:cNvPicPr/>
          <p:nvPr/>
        </p:nvPicPr>
        <p:blipFill>
          <a:blip r:embed="rId2"/>
          <a:stretch/>
        </p:blipFill>
        <p:spPr>
          <a:xfrm>
            <a:off x="1446840" y="3519360"/>
            <a:ext cx="538920" cy="429840"/>
          </a:xfrm>
          <a:prstGeom prst="rect">
            <a:avLst/>
          </a:prstGeom>
          <a:ln>
            <a:noFill/>
          </a:ln>
        </p:spPr>
      </p:pic>
      <p:pic>
        <p:nvPicPr>
          <p:cNvPr id="79" name="Рисунок 78"/>
          <p:cNvPicPr/>
          <p:nvPr/>
        </p:nvPicPr>
        <p:blipFill>
          <a:blip r:embed="rId2"/>
          <a:stretch/>
        </p:blipFill>
        <p:spPr>
          <a:xfrm>
            <a:off x="1446840" y="3519360"/>
            <a:ext cx="538920" cy="429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1449360" y="804960"/>
            <a:ext cx="9604080" cy="4905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144720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172368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1447200" y="381168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1447200" y="381168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172368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144720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7" name="Рисунок 116"/>
          <p:cNvPicPr/>
          <p:nvPr/>
        </p:nvPicPr>
        <p:blipFill>
          <a:blip r:embed="rId2"/>
          <a:stretch/>
        </p:blipFill>
        <p:spPr>
          <a:xfrm>
            <a:off x="1446840" y="3519360"/>
            <a:ext cx="538920" cy="429840"/>
          </a:xfrm>
          <a:prstGeom prst="rect">
            <a:avLst/>
          </a:prstGeom>
          <a:ln>
            <a:noFill/>
          </a:ln>
        </p:spPr>
      </p:pic>
      <p:pic>
        <p:nvPicPr>
          <p:cNvPr id="118" name="Рисунок 117"/>
          <p:cNvPicPr/>
          <p:nvPr/>
        </p:nvPicPr>
        <p:blipFill>
          <a:blip r:embed="rId2"/>
          <a:stretch/>
        </p:blipFill>
        <p:spPr>
          <a:xfrm>
            <a:off x="1446840" y="3519360"/>
            <a:ext cx="538920" cy="429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1449360" y="804960"/>
            <a:ext cx="9604080" cy="4905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144720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172368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1447200" y="381168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1447200" y="381168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172368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144720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8" name="Рисунок 157"/>
          <p:cNvPicPr/>
          <p:nvPr/>
        </p:nvPicPr>
        <p:blipFill>
          <a:blip r:embed="rId2"/>
          <a:stretch/>
        </p:blipFill>
        <p:spPr>
          <a:xfrm>
            <a:off x="1446840" y="3519360"/>
            <a:ext cx="538920" cy="429840"/>
          </a:xfrm>
          <a:prstGeom prst="rect">
            <a:avLst/>
          </a:prstGeom>
          <a:ln>
            <a:noFill/>
          </a:ln>
        </p:spPr>
      </p:pic>
      <p:pic>
        <p:nvPicPr>
          <p:cNvPr id="159" name="Рисунок 158"/>
          <p:cNvPicPr/>
          <p:nvPr/>
        </p:nvPicPr>
        <p:blipFill>
          <a:blip r:embed="rId2"/>
          <a:stretch/>
        </p:blipFill>
        <p:spPr>
          <a:xfrm>
            <a:off x="1446840" y="3519360"/>
            <a:ext cx="538920" cy="429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449360" y="804960"/>
            <a:ext cx="9604080" cy="4905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44720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344700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723680" y="381168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723680" y="2010960"/>
            <a:ext cx="26280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447200" y="3811680"/>
            <a:ext cx="538920" cy="1644120"/>
          </a:xfrm>
          <a:prstGeom prst="rect">
            <a:avLst/>
          </a:prstGeom>
        </p:spPr>
        <p:txBody>
          <a:bodyPr lIns="0" tIns="0" rIns="0" bIns="0"/>
          <a:lstStyle/>
          <a:p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0680" cy="4104360"/>
          </a:xfrm>
          <a:prstGeom prst="rect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0680" cy="74160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uk-U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2019600"/>
            <a:ext cx="12190680" cy="4104360"/>
          </a:xfrm>
          <a:prstGeom prst="rect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1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0680" cy="741600"/>
          </a:xfrm>
          <a:prstGeom prst="rect">
            <a:avLst/>
          </a:prstGeom>
          <a:ln>
            <a:noFill/>
          </a:ln>
        </p:spPr>
      </p:pic>
      <p:sp>
        <p:nvSpPr>
          <p:cNvPr id="4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uk-U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0" y="2019600"/>
            <a:ext cx="12190680" cy="4104360"/>
          </a:xfrm>
          <a:prstGeom prst="rect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1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0680" cy="741600"/>
          </a:xfrm>
          <a:prstGeom prst="rect">
            <a:avLst/>
          </a:prstGeom>
          <a:ln>
            <a:noFill/>
          </a:ln>
        </p:spPr>
      </p:pic>
      <p:sp>
        <p:nvSpPr>
          <p:cNvPr id="8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uk-U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2019600"/>
            <a:ext cx="12190680" cy="4104360"/>
          </a:xfrm>
          <a:prstGeom prst="rect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0680" cy="741600"/>
          </a:xfrm>
          <a:prstGeom prst="rect">
            <a:avLst/>
          </a:prstGeom>
          <a:ln>
            <a:noFill/>
          </a:ln>
        </p:spPr>
      </p:pic>
      <p:sp>
        <p:nvSpPr>
          <p:cNvPr id="121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3" name="PlaceHolder 4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4080" cy="1058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144720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2013840" y="2010960"/>
            <a:ext cx="538920" cy="34470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1778160" y="802440"/>
            <a:ext cx="8635680" cy="254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/>
          <a:lstStyle/>
          <a:p>
            <a:pPr algn="ctr">
              <a:lnSpc>
                <a:spcPct val="100000"/>
              </a:lnSpc>
            </a:pPr>
            <a:r>
              <a:rPr lang="uk-UA" sz="6600" b="0" strike="noStrike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Душеопіка</a:t>
            </a:r>
            <a:endParaRPr lang="uk-UA" sz="6600" cap="al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uk-UA" sz="66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сімей </a:t>
            </a:r>
            <a:r>
              <a:rPr lang="uk-UA" sz="66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у горі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7086600" y="4495800"/>
            <a:ext cx="4914000" cy="167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uk-UA" sz="2000" b="1" strike="noStrike" cap="all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Джим</a:t>
            </a:r>
            <a:r>
              <a:rPr lang="uk-UA" sz="2000" b="1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uk-UA" sz="2000" b="1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uk-UA" sz="2000" b="1" strike="noStrike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елліс</a:t>
            </a:r>
            <a:r>
              <a:rPr lang="uk-UA" sz="2000" b="1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, </a:t>
            </a:r>
            <a:r>
              <a:rPr lang="uk-UA" sz="2000" b="1" strike="noStrike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PhD</a:t>
            </a:r>
            <a:endParaRPr lang="uk-UA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uk-UA" b="1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Командир, </a:t>
            </a:r>
            <a:r>
              <a:rPr lang="uk-UA" b="1" strike="noStrike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капеланський</a:t>
            </a:r>
            <a:r>
              <a:rPr lang="uk-UA" b="1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uk-UA" b="1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корпус морських військ </a:t>
            </a:r>
            <a:r>
              <a:rPr lang="uk-UA" b="1" strike="noStrike" cap="all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сшА</a:t>
            </a:r>
            <a:r>
              <a:rPr lang="uk-UA" b="1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(у відставці)</a:t>
            </a:r>
            <a:endParaRPr lang="uk-UA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uk-UA" b="1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Директор, </a:t>
            </a:r>
            <a:r>
              <a:rPr lang="uk-UA" b="1" strike="noStrike" cap="all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капеланське</a:t>
            </a:r>
            <a:r>
              <a:rPr lang="uk-UA" b="1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служіння, ACCTS (</a:t>
            </a:r>
            <a:r>
              <a:rPr lang="uk-UA" b="1" strike="noStrike" cap="all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accts.org</a:t>
            </a:r>
            <a:r>
              <a:rPr lang="uk-UA" b="1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)</a:t>
            </a:r>
            <a:endParaRPr lang="uk-UA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Усвідомте, що найближчі вам люди також горюють. Вони можуть виявитися не найкращою системою підтримки. Тож шукайте допомоги від: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Друзів, що підтримують вас.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Спеціалістів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-психологів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Священнослужителів.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Капеланів. В багатьох випадках капелани можуть побудувати мости допомоги для тих, хто в скорботі.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Людей,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які, маючи 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схожий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досвід, 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пройшли вперед у своїй подорожі.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 поводитися з різними 
проявами скорботи 	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1451520" y="804600"/>
            <a:ext cx="1014048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uk-UA" sz="32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Фактори стосунків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uk-UA" sz="26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Втрата чоловіка, дружини чи іншої важливої людини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Смерть чоловіка, дружини може спричинити відчуття втрати “половини” себе. Фізична відсутність близької людини буде відчуватися в домі, в ліжку, в машині, в сімейних справах.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чоловік, дружина керували </a:t>
            </a: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певними справами,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часто може бути втрата інформації.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вони планували мати дітей у майбутньому, ця можливість втрачена.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вони вже мали дітей, тепер виховувати їх доведеться самотужки. </a:t>
            </a: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Також ця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людина тепер є батьком чи матір'ю дитини, що горює.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Види горя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Типове горе:  </a:t>
            </a:r>
            <a:r>
              <a:rPr lang="uk-UA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Горе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— це все що завгодно, проте не є нормальним станом людини.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Проте це 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є невимушена реакція на значну втрату.  Багато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людей, що проходять 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через стадії горя, через невимушені реакції, з часом починають заспокоюватися. В перші місяці після втрати дорогої людини ви можете: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Відчувати, що ваші емоції неконтрольовані.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Відчувати низку фізичних симптомів.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Думати, що ви втрачаєте здоровий глузд.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Роздумувати про сенс життя.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Зрозуміти, що ваші старі друзі не </a:t>
            </a: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знають,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 реагувати на нове.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Види горя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1451520" y="2015640"/>
            <a:ext cx="9601920" cy="377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Численні травми: інколи втрата відбувається серед інших обставин і стреси в житті спричиняють горе на багатьох рівнях.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Можливо, ця втрата не є єдиною, з якою вони намагаються впоратися.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ви вже маєте справу з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фізичними, розумовими, 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емоціональними або соціальними проблемами, в такому разі втрата може лише погіршити стан речей, впливаючи на здібність людей впоратися з труднощами.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Втрати минулого здаються знову свіжими, навіть ті втрати, які вважалися вже пройденими.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сім’ї чи окремі люди мають справу з </a:t>
            </a: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більше ніж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однією кризою, </a:t>
            </a: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їм, можливо,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необхідно встановити черговість та зосередитись на одній проблемі за раз.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Види горя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Ускладнене горе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: це горе має декілька аспектів, які перешкоджають звичайному процесу зцілення, спричиняючи відчуття </a:t>
            </a: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перебування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у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глухому куті 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 горем. Причини такого значного та збільшеного стресу: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Обставини смерті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Особливості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померлої людини.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Виклики,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що супроводжували обставини смерті (служба у війську).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Види горя</a:t>
            </a:r>
            <a:endParaRPr lang="uk-UA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1451520" y="2015640"/>
            <a:ext cx="9601920" cy="385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Ускладнене горе 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(продовж.)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Фактори, які можуть спричинити складне горе: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Раптова неочікувана смерть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Самогубство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Бій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Смерть дитини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Природа стосунків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Небіжчик </a:t>
            </a:r>
            <a:r>
              <a:rPr lang="uk-UA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поводився жорстоко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Невирішені спірні питання між двома людьми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Наступне виявлення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небажаної поведінки небіжчика</a:t>
            </a: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: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Невірність у шлюбі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Вживання наркотиків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1449360" y="804960"/>
            <a:ext cx="9604080" cy="105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Фізичні реакції на горе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1447200" y="2010960"/>
            <a:ext cx="4643640" cy="344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Головні болі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Біль у грудях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Напруга у шиї та горлі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Втома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Нудота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Ускладнене серцебиття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Пришвидшене серцебиття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6413760" y="2017440"/>
            <a:ext cx="4643640" cy="344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Тремтіння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Порушення сну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Втрата волосся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Болі у шлунку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Проблеми з харчуванням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Ослаблений імунітет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Високий або низький рівень фізичної </a:t>
            </a: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активності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1449360" y="804960"/>
            <a:ext cx="9604080" cy="105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Емоційні реакції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1447200" y="2010960"/>
            <a:ext cx="4643640" cy="344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Страх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Смуток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Гнів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Безпорадність</a:t>
            </a:r>
            <a:endParaRPr lang="uk-UA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3"/>
          <p:cNvSpPr/>
          <p:nvPr/>
        </p:nvSpPr>
        <p:spPr>
          <a:xfrm>
            <a:off x="6413760" y="2017440"/>
            <a:ext cx="4643640" cy="344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Шок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Зневіра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Нечутливість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Безнадійність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1449360" y="804960"/>
            <a:ext cx="9604080" cy="105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uk-UA" sz="32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Розумові</a:t>
            </a:r>
            <a:r>
              <a:rPr lang="uk-UA" sz="32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реакції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447200" y="2010960"/>
            <a:ext cx="4643640" cy="344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dirty="0" smtClean="0"/>
              <a:t>Часткове</a:t>
            </a:r>
            <a:r>
              <a:rPr lang="ru-RU" sz="2000" dirty="0" smtClean="0"/>
              <a:t> </a:t>
            </a:r>
            <a:r>
              <a:rPr lang="uk-UA" sz="2000" dirty="0" smtClean="0"/>
              <a:t>затьмарення</a:t>
            </a:r>
            <a:r>
              <a:rPr lang="ru-RU" sz="2000" dirty="0" smtClean="0"/>
              <a:t> </a:t>
            </a:r>
            <a:r>
              <a:rPr lang="uk-UA" sz="2000" dirty="0" smtClean="0"/>
              <a:t>свідомості</a:t>
            </a: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, забудькуватість</a:t>
            </a: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Складнощі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в </a:t>
            </a: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організації думок, завдань </a:t>
            </a: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Нав'язливі</a:t>
            </a: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спогади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Нездатність зосередитися</a:t>
            </a:r>
          </a:p>
        </p:txBody>
      </p:sp>
      <p:sp>
        <p:nvSpPr>
          <p:cNvPr id="202" name="CustomShape 3"/>
          <p:cNvSpPr/>
          <p:nvPr/>
        </p:nvSpPr>
        <p:spPr>
          <a:xfrm>
            <a:off x="6413760" y="2017440"/>
            <a:ext cx="4643640" cy="344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Нестача </a:t>
            </a: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зосередженої уваги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Зневіра, особливо якщо смерть була раптовою. </a:t>
            </a: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Заперечення смерті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1449360" y="804960"/>
            <a:ext cx="9604080" cy="105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 упоратися з втратою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1447200" y="2010960"/>
            <a:ext cx="4966560" cy="400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 потрібно боротися чи боятися процесу</a:t>
            </a: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Зберігайте звичайний розклад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Уникайте алкоголю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Робіть здорові справи: прогулянки, здорове харчування, сходіть на масаж</a:t>
            </a: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засуджуйте себе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Відвідуйте церкву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Поговоріть з пастором чи священиком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6413760" y="2017440"/>
            <a:ext cx="4643640" cy="344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Встановіть межі </a:t>
            </a: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Тілесна експресія є доброю, від плачу до прогулянки пішки</a:t>
            </a:r>
            <a:endParaRPr lang="uk-UA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  <a:ea typeface="DejaVu Sans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Голосити – це нормально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Вийдіть в поле та поколотіть землю кийком чи палкою</a:t>
            </a: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Слухайте музику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Відвідайте цвинтар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Що таке </a:t>
            </a:r>
            <a:r>
              <a:rPr lang="uk-UA" sz="32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горе (смуток)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Нормальна людська реакція на втрату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когось або 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щось, що любили.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Горе, або ж </a:t>
            </a: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муток, переживають 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 ментальну, фізичну, соціальну або емоціональну реакцію.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528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Розумова</a:t>
            </a: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реакція: гнів, почуття провини, занепокоєння, сум та відчай.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528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Фізичні реакції: розлади сну, зміни апетиту, фізичні проблеми чи захворювання.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528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Соціальні </a:t>
            </a: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реакції/у стосунках: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віддалення, безмірна трата грошей, занадто велика активність, </a:t>
            </a: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роздратування або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раптові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напади</a:t>
            </a:r>
            <a:r>
              <a:rPr lang="uk-UA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</a:t>
            </a: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плачу.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528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Емоційні реакції: ізоляція, небезпечна поведінка, раптові спалахи гніву або смутку.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Духовні реакції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Ставити під сумнів сенс життя</a:t>
            </a: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Ставити під сумнів Бога</a:t>
            </a: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Прагнути отримати зв’язок, комунікацію з померлим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Відчуття, що їх віра неповноцінна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Відчуття, що Бог зрадив їх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Чи існує життя після смерті?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Відчуття невірності Богу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1449360" y="804960"/>
            <a:ext cx="9604080" cy="105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Як упоратися з </a:t>
            </a:r>
            <a:r>
              <a:rPr lang="uk-UA" sz="32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втратою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uk-UA" sz="32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(Продовж.)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1447200" y="2010960"/>
            <a:ext cx="4966560" cy="344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Відкладіть прийняття будь-яких великих рішень.</a:t>
            </a:r>
          </a:p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необхідно прийняти велике рішення, шукайте поради, записуйте процес та кроки.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Шукайте поради професіоналів в разі потреби.</a:t>
            </a:r>
          </a:p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Підтримуйте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(</a:t>
            </a: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потурайте) плач.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Капелани </a:t>
            </a: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мають підготовлені матеріали зі Святого Письма.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Читайте Святе Письмо.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3"/>
          <p:cNvSpPr/>
          <p:nvPr/>
        </p:nvSpPr>
        <p:spPr>
          <a:xfrm>
            <a:off x="6413760" y="2034000"/>
            <a:ext cx="4643640" cy="344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Розробляйте духовні ритуали.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Ви можете гніватися на Бога в такому стані, Він розуміє.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Шукайте шляхи вшанувати пам’ять померлого через служіння, створюючи щось або жертвуючи.</a:t>
            </a:r>
            <a:endParaRPr lang="uk-UA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  <a:ea typeface="DejaVu Sans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Завершіть розпочате померлим.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1449360" y="804960"/>
            <a:ext cx="9604080" cy="105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Душеопіка</a:t>
            </a:r>
            <a:r>
              <a:rPr lang="uk-UA" sz="32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вдома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1447200" y="2010960"/>
            <a:ext cx="4643640" cy="344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Надавайте інформацію людині чи родині маленькими порціями.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Визначте </a:t>
            </a:r>
            <a:r>
              <a:rPr lang="uk-UA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ї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х віросповідання.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Заслужіть право поділитися вашою вірою, якщо зможете.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Відвідайте з ними могилу, моліться з ними та за них.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6413760" y="2017440"/>
            <a:ext cx="4643640" cy="344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є можливість запросіть воїна, який особисто знав загиблого, відвідати цю родину.  </a:t>
            </a:r>
          </a:p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Відвідуйте також при нагоді.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Ви не можете зробити усе.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 дозволу родини домовтеся з місцевими священнослужителями.</a:t>
            </a:r>
          </a:p>
          <a:p>
            <a:pPr marL="228600" indent="-227160"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сім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’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 не надає переваги якійсь релігійній конфесії, залучіть допомогу помісної церкви.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Аспекти </a:t>
            </a:r>
            <a:r>
              <a:rPr lang="uk-UA" sz="32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горя (смутку)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Фізичні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Емоційні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Розумові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Духовні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Соціальні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 відчувається </a:t>
            </a:r>
            <a:r>
              <a:rPr lang="uk-UA" sz="32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горе (смуток)?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Американські гірки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Хвилі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Урагани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Автомат для гри у Пінбол 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“Ефект рикошету” – несподівана зміна однієї емоції на іншу.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Етапи </a:t>
            </a:r>
            <a:r>
              <a:rPr lang="uk-UA" sz="32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ГОРЯ</a:t>
            </a:r>
            <a:r>
              <a:rPr lang="uk-UA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lang="uk-UA" sz="32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/</a:t>
            </a:r>
            <a:r>
              <a:rPr lang="uk-UA" sz="32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смутку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Головні етапи: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Заперечення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Гнів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Самотність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Нове   ________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Пристосування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2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Неможливо завершити одну фазу та перейти до наступної. Спрацьовує ефект рикошету. Люди легко переходять від одного до іншого. Головне пам’ятати: це </a:t>
            </a:r>
            <a:r>
              <a:rPr lang="uk-UA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нормально</a:t>
            </a:r>
            <a:r>
              <a:rPr lang="uk-U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. 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056" y="1063860"/>
            <a:ext cx="17493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b="1" dirty="0"/>
              <a:t>Втрата – </a:t>
            </a:r>
            <a:r>
              <a:rPr lang="uk-UA" b="1" dirty="0" smtClean="0"/>
              <a:t>Біль</a:t>
            </a:r>
            <a:endParaRPr lang="uk-UA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58368" y="1524000"/>
            <a:ext cx="6735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b="1" dirty="0"/>
              <a:t>Шок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905000"/>
            <a:ext cx="30843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b="1" dirty="0"/>
              <a:t>Заціпеніння</a:t>
            </a:r>
            <a:r>
              <a:rPr lang="ru-RU" b="1" dirty="0"/>
              <a:t>, </a:t>
            </a:r>
            <a:r>
              <a:rPr lang="uk-UA" b="1" dirty="0" err="1" smtClean="0"/>
              <a:t>заклякність</a:t>
            </a:r>
            <a:r>
              <a:rPr lang="uk-UA" b="1" dirty="0" smtClean="0"/>
              <a:t> </a:t>
            </a:r>
            <a:endParaRPr lang="uk-U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4366" y="2398109"/>
            <a:ext cx="16634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Заперечення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92573" y="2886046"/>
            <a:ext cx="20903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uk-UA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Емоційні </a:t>
            </a:r>
            <a:r>
              <a:rPr lang="uk-UA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вибухи</a:t>
            </a:r>
            <a:endParaRPr lang="uk-UA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34941" y="3276600"/>
            <a:ext cx="65607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uk-UA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Гнів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83860" y="3733800"/>
            <a:ext cx="86209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uk-UA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Страх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53582" y="4191000"/>
            <a:ext cx="92781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uk-UA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Пошук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19118" y="4688547"/>
            <a:ext cx="2815514" cy="4247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b="1" dirty="0"/>
              <a:t>Дезорганізація</a:t>
            </a:r>
            <a:r>
              <a:rPr lang="ru-RU" b="1" dirty="0"/>
              <a:t>, </a:t>
            </a:r>
            <a:r>
              <a:rPr lang="uk-UA" b="1" dirty="0"/>
              <a:t>безлад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54678" y="5101900"/>
            <a:ext cx="92608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Паніка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62400" y="5638800"/>
            <a:ext cx="216591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uk-UA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Почуття провини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22706" y="5270332"/>
            <a:ext cx="148707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Самотність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00800" y="5594664"/>
            <a:ext cx="1779141" cy="4247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Ізольованість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616510" y="5001702"/>
            <a:ext cx="1213858" cy="4247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Депресія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028810" y="4658895"/>
            <a:ext cx="2953501" cy="4247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Труднощі </a:t>
            </a:r>
            <a:r>
              <a:rPr lang="uk-UA" b="1" spc="-1" dirty="0" smtClean="0">
                <a:uFill>
                  <a:solidFill>
                    <a:srgbClr val="FFFFFF"/>
                  </a:solidFill>
                </a:uFill>
              </a:rPr>
              <a:t>«</a:t>
            </a:r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повернення»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32745" y="4135600"/>
            <a:ext cx="1858073" cy="4247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Нові стосунки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760028" y="3489910"/>
            <a:ext cx="1322926" cy="4247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Нові сили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115178" y="2791902"/>
            <a:ext cx="2456891" cy="4247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Новий спосіб життя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299722" y="2398109"/>
            <a:ext cx="8236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Надія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299722" y="1804945"/>
            <a:ext cx="1414298" cy="4247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Прийняття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205960" y="993717"/>
            <a:ext cx="3048000" cy="7571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b="1" spc="-1" dirty="0" smtClean="0">
                <a:uFill>
                  <a:solidFill>
                    <a:srgbClr val="FFFFFF"/>
                  </a:solidFill>
                </a:uFill>
              </a:rPr>
              <a:t>Пристосування </a:t>
            </a:r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до втрати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412292" y="380999"/>
            <a:ext cx="5347736" cy="5355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sz="3200" b="1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Етапи ГОРЯ </a:t>
            </a:r>
            <a:endParaRPr lang="uk-UA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6" name="Дуга 25"/>
          <p:cNvSpPr/>
          <p:nvPr/>
        </p:nvSpPr>
        <p:spPr>
          <a:xfrm rot="5400000">
            <a:off x="2381349" y="-1721870"/>
            <a:ext cx="7409622" cy="6188303"/>
          </a:xfrm>
          <a:prstGeom prst="arc">
            <a:avLst>
              <a:gd name="adj1" fmla="val 16224947"/>
              <a:gd name="adj2" fmla="val 5163289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9337822" y="1437096"/>
            <a:ext cx="2068853" cy="3942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440" indent="0">
              <a:lnSpc>
                <a:spcPct val="120000"/>
              </a:lnSpc>
              <a:buClr>
                <a:srgbClr val="B71E42"/>
              </a:buClr>
              <a:buFont typeface="Arial"/>
              <a:buNone/>
            </a:pPr>
            <a:r>
              <a:rPr lang="uk-UA" b="1" spc="-1" dirty="0">
                <a:uFill>
                  <a:solidFill>
                    <a:srgbClr val="FFFFFF"/>
                  </a:solidFill>
                </a:uFill>
              </a:rPr>
              <a:t>Допомога </a:t>
            </a:r>
            <a:r>
              <a:rPr lang="uk-UA" b="1" spc="-1" dirty="0" smtClean="0">
                <a:uFill>
                  <a:solidFill>
                    <a:srgbClr val="FFFFFF"/>
                  </a:solidFill>
                </a:uFill>
              </a:rPr>
              <a:t>іншим</a:t>
            </a:r>
            <a:endParaRPr lang="uk-UA" b="1" spc="-1" dirty="0"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 </a:t>
            </a:r>
            <a:r>
              <a:rPr lang="uk-UA" sz="32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переживають</a:t>
            </a:r>
            <a:r>
              <a:rPr lang="uk-UA" sz="32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горе (смуток) в Україні?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uk-UA" sz="3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Прояви Жалоби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uk-UA" sz="32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Суспільний </a:t>
            </a:r>
            <a:r>
              <a:rPr lang="uk-UA" sz="3200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сум (смуток)</a:t>
            </a:r>
            <a:endParaRPr lang="uk-UA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1451520" y="2015640"/>
            <a:ext cx="96019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Кожна людина різна.</a:t>
            </a:r>
            <a:endParaRPr lang="uk-UA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Хтось реве, плаче та реагує фізично. </a:t>
            </a:r>
            <a:r>
              <a:rPr lang="uk-UA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Інші не </a:t>
            </a:r>
            <a:r>
              <a:rPr lang="uk-UA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виявляють ніяких емоцій.</a:t>
            </a:r>
            <a:endParaRPr lang="uk-UA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Хтось бажає бути наодинці, інші бажають бути поруч. </a:t>
            </a:r>
            <a:endParaRPr lang="uk-UA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Хтось відволікається, інші вважають сум необхідним для виживання.</a:t>
            </a:r>
            <a:endParaRPr lang="uk-UA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Хтось повертається до роботи швидко, інші уникають звичайних справ.</a:t>
            </a:r>
            <a:endParaRPr lang="uk-UA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Хтось шукає групи підтримки, наставників чи священнослужителів, інші не відчувають, що це їм допомагає.</a:t>
            </a:r>
            <a:endParaRPr lang="uk-UA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451520" y="804600"/>
            <a:ext cx="9601920" cy="104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uk-UA" sz="32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 поводитися з різними 
проявами скорботи </a:t>
            </a:r>
            <a:endParaRPr lang="uk-UA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1451520" y="2015640"/>
            <a:ext cx="9985320" cy="344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Заохочуйте людей сумувати та горювати так, як їм зручніше.</a:t>
            </a:r>
            <a:endParaRPr lang="uk-UA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Намагайтеся не тлумачити поведінку інших.  </a:t>
            </a:r>
            <a:endParaRPr lang="uk-UA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Нагадуйте людям, що вони роблять те, що в їх </a:t>
            </a:r>
            <a:r>
              <a:rPr lang="uk-UA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силах, </a:t>
            </a:r>
            <a:r>
              <a:rPr lang="uk-UA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щоб упоратися з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горем</a:t>
            </a:r>
            <a:r>
              <a:rPr lang="uk-UA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.</a:t>
            </a:r>
            <a:endParaRPr lang="uk-UA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Заохочуйте людей висловлювати свої потреби якомога зрозуміліше:</a:t>
            </a:r>
            <a:endParaRPr lang="uk-UA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їм потрібно, щоб хтось був ближче до них, скажіть про це.</a:t>
            </a:r>
            <a:endParaRPr lang="uk-UA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їм потрібно, щоб люди були подалі, скажіть про це.</a:t>
            </a:r>
            <a:endParaRPr lang="uk-UA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Не бійтеся попросити людей не робити </a:t>
            </a:r>
            <a:r>
              <a:rPr lang="uk-UA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щось чи, навпаки, </a:t>
            </a:r>
            <a:r>
              <a:rPr lang="uk-UA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робити. Будьте лагідні. </a:t>
            </a:r>
            <a:endParaRPr lang="uk-UA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160">
              <a:lnSpc>
                <a:spcPct val="150000"/>
              </a:lnSpc>
              <a:buClr>
                <a:srgbClr val="B71E42"/>
              </a:buClr>
              <a:buFont typeface="Arial"/>
              <a:buChar char="•"/>
            </a:pPr>
            <a:r>
              <a:rPr lang="uk-UA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Якщо вам потрібна допомога, попросіть про неї.</a:t>
            </a:r>
            <a:endParaRPr lang="uk-UA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uk-UA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2268</TotalTime>
  <Words>1289</Words>
  <Application>Microsoft Office PowerPoint</Application>
  <PresentationFormat>Произвольный</PresentationFormat>
  <Paragraphs>218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Grief cycle</dc:title>
  <dc:creator>James Ellis</dc:creator>
  <cp:lastModifiedBy>Sergei Tereschenko</cp:lastModifiedBy>
  <cp:revision>67</cp:revision>
  <dcterms:created xsi:type="dcterms:W3CDTF">2016-12-20T19:25:28Z</dcterms:created>
  <dcterms:modified xsi:type="dcterms:W3CDTF">2017-01-22T15:02:45Z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15.0029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